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9" r:id="rId3"/>
    <p:sldId id="274" r:id="rId4"/>
    <p:sldId id="270" r:id="rId5"/>
    <p:sldId id="262" r:id="rId6"/>
    <p:sldId id="272" r:id="rId7"/>
    <p:sldId id="271" r:id="rId8"/>
    <p:sldId id="273" r:id="rId9"/>
    <p:sldId id="275" r:id="rId10"/>
    <p:sldId id="259" r:id="rId11"/>
    <p:sldId id="260" r:id="rId12"/>
    <p:sldId id="261" r:id="rId13"/>
    <p:sldId id="281" r:id="rId14"/>
    <p:sldId id="264" r:id="rId15"/>
    <p:sldId id="265" r:id="rId16"/>
    <p:sldId id="266" r:id="rId17"/>
    <p:sldId id="276" r:id="rId18"/>
    <p:sldId id="279" r:id="rId19"/>
    <p:sldId id="282" r:id="rId20"/>
    <p:sldId id="283" r:id="rId21"/>
    <p:sldId id="277" r:id="rId22"/>
    <p:sldId id="278" r:id="rId23"/>
    <p:sldId id="267" r:id="rId24"/>
    <p:sldId id="268" r:id="rId25"/>
    <p:sldId id="280" r:id="rId26"/>
    <p:sldId id="263" r:id="rId27"/>
    <p:sldId id="258" r:id="rId28"/>
    <p:sldId id="298" r:id="rId29"/>
    <p:sldId id="296" r:id="rId30"/>
    <p:sldId id="297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3" r:id="rId40"/>
    <p:sldId id="292" r:id="rId41"/>
    <p:sldId id="294" r:id="rId42"/>
    <p:sldId id="295" r:id="rId4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1" d="100"/>
          <a:sy n="51" d="100"/>
        </p:scale>
        <p:origin x="-105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AF0B-B7D6-46E7-BD7E-7F794B1EE5BC}" type="datetimeFigureOut">
              <a:rPr lang="ar-IQ" smtClean="0"/>
              <a:t>03/06/1442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6726-0CC5-4236-B71D-D9044512E36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3460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AF0B-B7D6-46E7-BD7E-7F794B1EE5BC}" type="datetimeFigureOut">
              <a:rPr lang="ar-IQ" smtClean="0"/>
              <a:t>03/06/1442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6726-0CC5-4236-B71D-D9044512E36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4113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AF0B-B7D6-46E7-BD7E-7F794B1EE5BC}" type="datetimeFigureOut">
              <a:rPr lang="ar-IQ" smtClean="0"/>
              <a:t>03/06/1442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6726-0CC5-4236-B71D-D9044512E36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2521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AF0B-B7D6-46E7-BD7E-7F794B1EE5BC}" type="datetimeFigureOut">
              <a:rPr lang="ar-IQ" smtClean="0"/>
              <a:t>03/06/1442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6726-0CC5-4236-B71D-D9044512E36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0623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AF0B-B7D6-46E7-BD7E-7F794B1EE5BC}" type="datetimeFigureOut">
              <a:rPr lang="ar-IQ" smtClean="0"/>
              <a:t>03/06/1442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6726-0CC5-4236-B71D-D9044512E36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9324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AF0B-B7D6-46E7-BD7E-7F794B1EE5BC}" type="datetimeFigureOut">
              <a:rPr lang="ar-IQ" smtClean="0"/>
              <a:t>03/06/1442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6726-0CC5-4236-B71D-D9044512E36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772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AF0B-B7D6-46E7-BD7E-7F794B1EE5BC}" type="datetimeFigureOut">
              <a:rPr lang="ar-IQ" smtClean="0"/>
              <a:t>03/06/1442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6726-0CC5-4236-B71D-D9044512E36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0971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AF0B-B7D6-46E7-BD7E-7F794B1EE5BC}" type="datetimeFigureOut">
              <a:rPr lang="ar-IQ" smtClean="0"/>
              <a:t>03/06/1442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6726-0CC5-4236-B71D-D9044512E36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3377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AF0B-B7D6-46E7-BD7E-7F794B1EE5BC}" type="datetimeFigureOut">
              <a:rPr lang="ar-IQ" smtClean="0"/>
              <a:t>03/06/1442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6726-0CC5-4236-B71D-D9044512E36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738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AF0B-B7D6-46E7-BD7E-7F794B1EE5BC}" type="datetimeFigureOut">
              <a:rPr lang="ar-IQ" smtClean="0"/>
              <a:t>03/06/1442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6726-0CC5-4236-B71D-D9044512E36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1046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AF0B-B7D6-46E7-BD7E-7F794B1EE5BC}" type="datetimeFigureOut">
              <a:rPr lang="ar-IQ" smtClean="0"/>
              <a:t>03/06/1442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6726-0CC5-4236-B71D-D9044512E36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4498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AF0B-B7D6-46E7-BD7E-7F794B1EE5BC}" type="datetimeFigureOut">
              <a:rPr lang="ar-IQ" smtClean="0"/>
              <a:t>03/06/1442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6726-0CC5-4236-B71D-D9044512E36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61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5373216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endParaRPr lang="en-US" b="1" dirty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lecture title : BLEEDING TENDENCY .</a:t>
            </a:r>
          </a:p>
          <a:p>
            <a:pPr marL="0" indent="0" algn="ctr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Dr. Maher </a:t>
            </a:r>
            <a:r>
              <a:rPr lang="en-US" b="1" dirty="0" err="1" smtClean="0">
                <a:solidFill>
                  <a:srgbClr val="FFFF00"/>
                </a:solidFill>
              </a:rPr>
              <a:t>jabbar.S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Medical oncologist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Al </a:t>
            </a:r>
            <a:r>
              <a:rPr lang="en-US" b="1" dirty="0" err="1" smtClean="0">
                <a:solidFill>
                  <a:srgbClr val="FFFF00"/>
                </a:solidFill>
              </a:rPr>
              <a:t>basrah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onco</a:t>
            </a:r>
            <a:r>
              <a:rPr lang="en-US" b="1" dirty="0" smtClean="0">
                <a:solidFill>
                  <a:srgbClr val="FFFF00"/>
                </a:solidFill>
              </a:rPr>
              <a:t>. Centre </a:t>
            </a:r>
          </a:p>
          <a:p>
            <a:pPr marL="0" indent="0" algn="ctr">
              <a:buNone/>
            </a:pPr>
            <a:r>
              <a:rPr lang="en-US" b="1" smtClean="0">
                <a:solidFill>
                  <a:srgbClr val="FFFF00"/>
                </a:solidFill>
              </a:rPr>
              <a:t>2021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ar-IQ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Haemostasis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>
                <a:latin typeface="HelveticaNeue-Light"/>
              </a:rPr>
              <a:t>Blood must be maintained in a fluid state in order to function </a:t>
            </a:r>
            <a:r>
              <a:rPr lang="en-US" dirty="0" smtClean="0">
                <a:latin typeface="HelveticaNeue-Light"/>
              </a:rPr>
              <a:t>as a </a:t>
            </a:r>
            <a:r>
              <a:rPr lang="en-US" dirty="0">
                <a:latin typeface="HelveticaNeue-Light"/>
              </a:rPr>
              <a:t>transport system, but must be able to solidify to form a clot</a:t>
            </a:r>
          </a:p>
          <a:p>
            <a:pPr algn="l"/>
            <a:r>
              <a:rPr lang="en-US" dirty="0">
                <a:latin typeface="HelveticaNeue-Light"/>
              </a:rPr>
              <a:t>following vascular injury in order to prevent excessive </a:t>
            </a:r>
            <a:r>
              <a:rPr lang="en-US" dirty="0" err="1" smtClean="0">
                <a:latin typeface="HelveticaNeue-Light"/>
              </a:rPr>
              <a:t>bleeding,a</a:t>
            </a:r>
            <a:r>
              <a:rPr lang="en-US" dirty="0" smtClean="0">
                <a:latin typeface="HelveticaNeue-Light"/>
              </a:rPr>
              <a:t> </a:t>
            </a:r>
            <a:r>
              <a:rPr lang="en-US" dirty="0">
                <a:latin typeface="HelveticaNeue-Light"/>
              </a:rPr>
              <a:t>process known as </a:t>
            </a:r>
            <a:r>
              <a:rPr lang="en-US" dirty="0" err="1">
                <a:solidFill>
                  <a:srgbClr val="FF0000"/>
                </a:solidFill>
                <a:latin typeface="HelveticaNeue-Light"/>
              </a:rPr>
              <a:t>haemostasis</a:t>
            </a:r>
            <a:endParaRPr lang="ar-IQ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HelveticaNeue-Light"/>
              </a:rPr>
              <a:t>This is achieved by </a:t>
            </a:r>
            <a:r>
              <a:rPr lang="en-US" dirty="0" smtClean="0">
                <a:solidFill>
                  <a:srgbClr val="FF0000"/>
                </a:solidFill>
                <a:latin typeface="HelveticaNeue-Light"/>
              </a:rPr>
              <a:t>complex interactions </a:t>
            </a:r>
            <a:r>
              <a:rPr lang="ar-IQ" dirty="0" smtClean="0">
                <a:solidFill>
                  <a:srgbClr val="FF0000"/>
                </a:solidFill>
                <a:latin typeface="HelveticaNeue-Ligh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HelveticaNeue-Light"/>
              </a:rPr>
              <a:t>between </a:t>
            </a:r>
            <a:r>
              <a:rPr lang="en-US" dirty="0" smtClean="0">
                <a:latin typeface="HelveticaNeue-Light"/>
              </a:rPr>
              <a:t>:</a:t>
            </a:r>
          </a:p>
          <a:p>
            <a:pPr algn="l"/>
            <a:r>
              <a:rPr lang="en-US" dirty="0" smtClean="0">
                <a:latin typeface="HelveticaNeue-Light"/>
              </a:rPr>
              <a:t>the </a:t>
            </a:r>
            <a:r>
              <a:rPr lang="en-US" dirty="0">
                <a:latin typeface="HelveticaNeue-Light"/>
              </a:rPr>
              <a:t>vascular </a:t>
            </a:r>
            <a:r>
              <a:rPr lang="en-US" dirty="0" smtClean="0">
                <a:latin typeface="HelveticaNeue-Light"/>
              </a:rPr>
              <a:t>endothelium, </a:t>
            </a:r>
          </a:p>
          <a:p>
            <a:pPr algn="l"/>
            <a:r>
              <a:rPr lang="en-US" dirty="0" smtClean="0">
                <a:latin typeface="HelveticaNeue-Light"/>
              </a:rPr>
              <a:t>platelets</a:t>
            </a:r>
            <a:r>
              <a:rPr lang="en-US" dirty="0">
                <a:latin typeface="HelveticaNeue-Light"/>
              </a:rPr>
              <a:t>, </a:t>
            </a:r>
            <a:endParaRPr lang="en-US" dirty="0" smtClean="0">
              <a:latin typeface="HelveticaNeue-Light"/>
            </a:endParaRPr>
          </a:p>
          <a:p>
            <a:pPr algn="l"/>
            <a:r>
              <a:rPr lang="en-US" dirty="0" smtClean="0">
                <a:latin typeface="HelveticaNeue-Light"/>
              </a:rPr>
              <a:t>von </a:t>
            </a:r>
            <a:r>
              <a:rPr lang="en-US" dirty="0" err="1" smtClean="0">
                <a:latin typeface="HelveticaNeue-Light"/>
              </a:rPr>
              <a:t>Willebrand</a:t>
            </a:r>
            <a:r>
              <a:rPr lang="en-US" dirty="0" smtClean="0">
                <a:latin typeface="HelveticaNeue-Light"/>
              </a:rPr>
              <a:t> factor, </a:t>
            </a:r>
          </a:p>
          <a:p>
            <a:pPr algn="l"/>
            <a:r>
              <a:rPr lang="en-US" dirty="0" smtClean="0">
                <a:latin typeface="HelveticaNeue-Light"/>
              </a:rPr>
              <a:t>coagulation </a:t>
            </a:r>
            <a:r>
              <a:rPr lang="en-US" dirty="0">
                <a:latin typeface="HelveticaNeue-Light"/>
              </a:rPr>
              <a:t>factors, </a:t>
            </a:r>
            <a:endParaRPr lang="en-US" dirty="0" smtClean="0">
              <a:latin typeface="HelveticaNeue-Light"/>
            </a:endParaRPr>
          </a:p>
          <a:p>
            <a:pPr algn="l"/>
            <a:r>
              <a:rPr lang="en-US" dirty="0" smtClean="0">
                <a:latin typeface="HelveticaNeue-Light"/>
              </a:rPr>
              <a:t>natural </a:t>
            </a:r>
            <a:r>
              <a:rPr lang="en-US" dirty="0">
                <a:latin typeface="HelveticaNeue-Light"/>
              </a:rPr>
              <a:t>anticoagulants</a:t>
            </a:r>
          </a:p>
          <a:p>
            <a:pPr algn="l"/>
            <a:r>
              <a:rPr lang="en-US" dirty="0">
                <a:latin typeface="HelveticaNeue-Light"/>
              </a:rPr>
              <a:t>and </a:t>
            </a:r>
            <a:r>
              <a:rPr lang="en-US" dirty="0" err="1">
                <a:latin typeface="HelveticaNeue-Light"/>
              </a:rPr>
              <a:t>fibrinolytic</a:t>
            </a:r>
            <a:r>
              <a:rPr lang="en-US" dirty="0">
                <a:latin typeface="HelveticaNeue-Light"/>
              </a:rPr>
              <a:t> enzymes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304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Possible diseases: </a:t>
            </a:r>
            <a:br>
              <a:rPr lang="en-US" dirty="0">
                <a:solidFill>
                  <a:srgbClr val="FF0000"/>
                </a:solidFill>
              </a:rPr>
            </a:b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- platelets disorders….superficial .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-decrease in number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- </a:t>
            </a:r>
            <a:r>
              <a:rPr lang="en-US" dirty="0" err="1" smtClean="0"/>
              <a:t>abn</a:t>
            </a:r>
            <a:r>
              <a:rPr lang="en-US" dirty="0" smtClean="0"/>
              <a:t>. function 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-VWD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- vascular disorders……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- coagulation disorder…………deep bleeding  </a:t>
            </a:r>
          </a:p>
          <a:p>
            <a:pPr algn="l"/>
            <a:endParaRPr lang="ar-IQ" dirty="0" smtClean="0"/>
          </a:p>
          <a:p>
            <a:pPr algn="l"/>
            <a:endParaRPr lang="ar-IQ" dirty="0"/>
          </a:p>
          <a:p>
            <a:pPr algn="l"/>
            <a:endParaRPr lang="ar-IQ" dirty="0" smtClean="0"/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595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Thrombocytopenia </a:t>
            </a:r>
            <a:endParaRPr lang="ar-IQ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60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480720" cy="589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8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5388049" cy="579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6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ITP 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Autoimmune thrombocytopenia</a:t>
            </a:r>
          </a:p>
          <a:p>
            <a:pPr algn="l"/>
            <a:r>
              <a:rPr lang="en-US" dirty="0" smtClean="0"/>
              <a:t>idiopathic thrombocytopenia </a:t>
            </a:r>
            <a:endParaRPr lang="ar-IQ" dirty="0" smtClean="0"/>
          </a:p>
          <a:p>
            <a:pPr algn="l"/>
            <a:r>
              <a:rPr lang="en-US" dirty="0" err="1" smtClean="0">
                <a:solidFill>
                  <a:srgbClr val="FF0000"/>
                </a:solidFill>
              </a:rPr>
              <a:t>Def</a:t>
            </a:r>
            <a:r>
              <a:rPr lang="en-US" dirty="0" smtClean="0"/>
              <a:t>: an isolated </a:t>
            </a:r>
            <a:r>
              <a:rPr lang="en-US" dirty="0" err="1" smtClean="0"/>
              <a:t>thrombocyopenia</a:t>
            </a:r>
            <a:r>
              <a:rPr lang="en-US" dirty="0" smtClean="0"/>
              <a:t> with normal bone marrow and in the absence of other causes of low platelets .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497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Pathogenesis 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Abnormal Abs against the platelets….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It is  a cause of peripheral destruction 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.</a:t>
            </a:r>
            <a:endParaRPr lang="ar-IQ" dirty="0" smtClean="0"/>
          </a:p>
          <a:p>
            <a:pPr algn="l"/>
            <a:endParaRPr lang="ar-IQ" dirty="0"/>
          </a:p>
          <a:p>
            <a:pPr algn="l"/>
            <a:endParaRPr lang="ar-IQ" dirty="0" smtClean="0"/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62922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Clinical and natural history : 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1- Superficial bleeding </a:t>
            </a:r>
            <a:endParaRPr lang="ar-IQ" dirty="0" smtClean="0"/>
          </a:p>
          <a:p>
            <a:pPr algn="l"/>
            <a:r>
              <a:rPr lang="en-US" dirty="0" smtClean="0"/>
              <a:t>2- no other </a:t>
            </a:r>
            <a:r>
              <a:rPr lang="en-US" dirty="0" err="1" smtClean="0"/>
              <a:t>abn</a:t>
            </a:r>
            <a:r>
              <a:rPr lang="en-US" dirty="0" smtClean="0"/>
              <a:t> signs 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Infection ? </a:t>
            </a:r>
          </a:p>
          <a:p>
            <a:pPr algn="l"/>
            <a:r>
              <a:rPr lang="en-US" dirty="0" smtClean="0"/>
              <a:t>Acute and chronic ? </a:t>
            </a:r>
            <a:endParaRPr lang="ar-IQ" dirty="0" smtClean="0"/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93244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918" y="908720"/>
            <a:ext cx="643137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4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Blood contents : 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1-RBC ……</a:t>
            </a:r>
          </a:p>
          <a:p>
            <a:pPr algn="l"/>
            <a:r>
              <a:rPr lang="en-US" dirty="0" smtClean="0"/>
              <a:t>2-Platelets….</a:t>
            </a:r>
          </a:p>
          <a:p>
            <a:pPr algn="l"/>
            <a:r>
              <a:rPr lang="en-US" dirty="0" smtClean="0"/>
              <a:t>3-WBC</a:t>
            </a:r>
          </a:p>
          <a:p>
            <a:pPr algn="l"/>
            <a:r>
              <a:rPr lang="en-US" dirty="0" smtClean="0"/>
              <a:t>4-Plasma …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124744"/>
            <a:ext cx="3216002" cy="429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1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570366"/>
            <a:ext cx="7056784" cy="528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497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DDX: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33587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Work up : 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CBC and blood film …is very important .</a:t>
            </a:r>
          </a:p>
          <a:p>
            <a:pPr algn="l"/>
            <a:r>
              <a:rPr lang="en-US" dirty="0" smtClean="0"/>
              <a:t>Bleeding profile  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May send for </a:t>
            </a:r>
            <a:r>
              <a:rPr lang="en-US" dirty="0" err="1" smtClean="0"/>
              <a:t>H.pylori</a:t>
            </a:r>
            <a:r>
              <a:rPr lang="en-US" dirty="0" smtClean="0"/>
              <a:t> / HCV …?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28414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: </a:t>
            </a:r>
            <a:br>
              <a:rPr lang="en-US" dirty="0" smtClean="0"/>
            </a:b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emergency or non-emergency 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&gt;&lt; 20 .000/dl</a:t>
            </a:r>
            <a:endParaRPr lang="ar-IQ" dirty="0">
              <a:solidFill>
                <a:srgbClr val="FF0000"/>
              </a:solidFill>
            </a:endParaRPr>
          </a:p>
          <a:p>
            <a:pPr algn="l"/>
            <a:r>
              <a:rPr lang="en-US" dirty="0" smtClean="0"/>
              <a:t>Platelets transfusion ….</a:t>
            </a:r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943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Stepladder : </a:t>
            </a:r>
            <a:endParaRPr lang="ar-IQ" dirty="0">
              <a:solidFill>
                <a:srgbClr val="FF0000"/>
              </a:solidFill>
            </a:endParaRPr>
          </a:p>
          <a:p>
            <a:pPr algn="l"/>
            <a:r>
              <a:rPr lang="en-US" dirty="0"/>
              <a:t>1- Observe </a:t>
            </a:r>
            <a:endParaRPr lang="ar-IQ" dirty="0"/>
          </a:p>
          <a:p>
            <a:pPr algn="l"/>
            <a:r>
              <a:rPr lang="en-US" dirty="0"/>
              <a:t>2- steroid </a:t>
            </a:r>
          </a:p>
          <a:p>
            <a:pPr algn="l"/>
            <a:r>
              <a:rPr lang="en-US" dirty="0"/>
              <a:t>3- steroid sparing agent .</a:t>
            </a:r>
          </a:p>
          <a:p>
            <a:pPr algn="l"/>
            <a:r>
              <a:rPr lang="en-US" dirty="0"/>
              <a:t>4- </a:t>
            </a:r>
            <a:r>
              <a:rPr lang="en-US" dirty="0" smtClean="0"/>
              <a:t>IVIG….rapid method and single dose . </a:t>
            </a:r>
            <a:endParaRPr lang="en-US" dirty="0"/>
          </a:p>
          <a:p>
            <a:pPr algn="l"/>
            <a:r>
              <a:rPr lang="en-US" dirty="0"/>
              <a:t>5- </a:t>
            </a:r>
            <a:r>
              <a:rPr lang="en-US" dirty="0" err="1"/>
              <a:t>thrombopoitin</a:t>
            </a:r>
            <a:r>
              <a:rPr lang="en-US" dirty="0"/>
              <a:t> receptor agonist </a:t>
            </a:r>
          </a:p>
          <a:p>
            <a:pPr algn="l"/>
            <a:r>
              <a:rPr lang="en-US" dirty="0" smtClean="0"/>
              <a:t>6- </a:t>
            </a:r>
            <a:r>
              <a:rPr lang="en-US" dirty="0" err="1" smtClean="0"/>
              <a:t>antiD</a:t>
            </a:r>
            <a:r>
              <a:rPr lang="en-US" dirty="0" smtClean="0"/>
              <a:t> </a:t>
            </a:r>
            <a:r>
              <a:rPr lang="en-US" dirty="0" err="1" smtClean="0"/>
              <a:t>Ab</a:t>
            </a:r>
            <a:r>
              <a:rPr lang="en-US" dirty="0" smtClean="0"/>
              <a:t>….for RH +</a:t>
            </a:r>
            <a:r>
              <a:rPr lang="en-US" dirty="0" err="1" smtClean="0"/>
              <a:t>ve</a:t>
            </a:r>
            <a:r>
              <a:rPr lang="en-US" dirty="0" smtClean="0"/>
              <a:t> patients .</a:t>
            </a:r>
            <a:endParaRPr lang="ar-IQ" dirty="0" smtClean="0"/>
          </a:p>
          <a:p>
            <a:pPr algn="l"/>
            <a:r>
              <a:rPr lang="en-US" dirty="0" smtClean="0"/>
              <a:t>7-splenectomy .</a:t>
            </a:r>
            <a:endParaRPr lang="ar-IQ" dirty="0"/>
          </a:p>
          <a:p>
            <a:pPr algn="l"/>
            <a:endParaRPr lang="ar-IQ" dirty="0"/>
          </a:p>
          <a:p>
            <a:pPr algn="l"/>
            <a:endParaRPr lang="ar-IQ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5523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  <a:r>
              <a:rPr lang="en-US" dirty="0" smtClean="0"/>
              <a:t> :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1-</a:t>
            </a:r>
            <a:r>
              <a:rPr lang="en-US" dirty="0" smtClean="0"/>
              <a:t> Bleeding developed because of one or more than one of the 3 factors.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 There is a balance between coagulation and anticoagulation ability of the body according to its needs . </a:t>
            </a:r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50259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3- &lt;&gt; 20.000</a:t>
            </a:r>
          </a:p>
          <a:p>
            <a:pPr algn="l"/>
            <a:r>
              <a:rPr lang="en-US" dirty="0"/>
              <a:t>4</a:t>
            </a:r>
            <a:r>
              <a:rPr lang="en-US" dirty="0" smtClean="0"/>
              <a:t>- one unit elevate </a:t>
            </a:r>
            <a:r>
              <a:rPr lang="en-US" dirty="0" err="1" smtClean="0"/>
              <a:t>pl.count</a:t>
            </a:r>
            <a:r>
              <a:rPr lang="en-US" dirty="0" smtClean="0"/>
              <a:t> 10.000</a:t>
            </a:r>
            <a:endParaRPr lang="ar-IQ" dirty="0" smtClean="0"/>
          </a:p>
          <a:p>
            <a:pPr algn="l"/>
            <a:r>
              <a:rPr lang="en-US" dirty="0" smtClean="0"/>
              <a:t>5- any surgery needs </a:t>
            </a:r>
            <a:r>
              <a:rPr lang="en-US" dirty="0" err="1" smtClean="0"/>
              <a:t>pl.count</a:t>
            </a:r>
            <a:r>
              <a:rPr lang="en-US" dirty="0" smtClean="0"/>
              <a:t> &gt;50.000</a:t>
            </a:r>
          </a:p>
          <a:p>
            <a:pPr marL="0" indent="0" algn="l">
              <a:buNone/>
            </a:pPr>
            <a:r>
              <a:rPr lang="en-US" dirty="0"/>
              <a:t>6</a:t>
            </a:r>
            <a:r>
              <a:rPr lang="en-US" dirty="0" smtClean="0"/>
              <a:t>- brain surgery needs 100.000 </a:t>
            </a:r>
          </a:p>
          <a:p>
            <a:pPr marL="0" indent="0" algn="l">
              <a:buNone/>
            </a:pPr>
            <a:r>
              <a:rPr lang="en-US" dirty="0"/>
              <a:t>7</a:t>
            </a:r>
            <a:r>
              <a:rPr lang="en-US" dirty="0" smtClean="0"/>
              <a:t>- ITP is not uncommon and treatment is simple .</a:t>
            </a:r>
            <a:endParaRPr lang="ar-IQ" dirty="0"/>
          </a:p>
          <a:p>
            <a:pPr algn="l"/>
            <a:endParaRPr lang="ar-IQ" dirty="0" smtClean="0"/>
          </a:p>
          <a:p>
            <a:pPr algn="l"/>
            <a:endParaRPr lang="ar-IQ" dirty="0"/>
          </a:p>
          <a:p>
            <a:pPr algn="l"/>
            <a:endParaRPr lang="ar-IQ" dirty="0" smtClean="0"/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791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69" y="332656"/>
            <a:ext cx="914400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699792" y="1196752"/>
            <a:ext cx="4032448" cy="1778496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i="1" dirty="0" smtClean="0">
                <a:solidFill>
                  <a:srgbClr val="FFFF00"/>
                </a:solidFill>
              </a:rPr>
              <a:t>THANKS </a:t>
            </a:r>
            <a:endParaRPr lang="ar-IQ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i="1" dirty="0" smtClean="0">
                <a:solidFill>
                  <a:srgbClr val="FF0000"/>
                </a:solidFill>
              </a:rPr>
              <a:t>Part 2</a:t>
            </a:r>
            <a:endParaRPr lang="ar-IQ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7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07842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40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2608"/>
            <a:ext cx="7776864" cy="633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6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76825"/>
            <a:ext cx="8280920" cy="621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457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>
                <a:solidFill>
                  <a:srgbClr val="FF0000"/>
                </a:solidFill>
                <a:latin typeface="HelveticaNeue-BoldCond"/>
              </a:rPr>
              <a:t>Vessel wall abnormalities</a:t>
            </a:r>
            <a:br>
              <a:rPr lang="en-US" b="1" i="1" u="sng" dirty="0">
                <a:solidFill>
                  <a:srgbClr val="FF0000"/>
                </a:solidFill>
                <a:latin typeface="HelveticaNeue-BoldCond"/>
              </a:rPr>
            </a:br>
            <a:endParaRPr lang="ar-IQ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Neue-Light"/>
              </a:rPr>
              <a:t>Vessel </a:t>
            </a:r>
            <a:r>
              <a:rPr lang="en-US" dirty="0">
                <a:latin typeface="HelveticaNeue-Light"/>
              </a:rPr>
              <a:t>wall abnormalities may be:</a:t>
            </a:r>
          </a:p>
          <a:p>
            <a:pPr algn="l"/>
            <a:r>
              <a:rPr lang="en-US" dirty="0">
                <a:latin typeface="HelveticaNeue-Light"/>
              </a:rPr>
              <a:t>• congenital, such as hereditary </a:t>
            </a:r>
            <a:r>
              <a:rPr lang="en-US" dirty="0" err="1">
                <a:latin typeface="HelveticaNeue-Light"/>
              </a:rPr>
              <a:t>haemorrhagic</a:t>
            </a:r>
            <a:r>
              <a:rPr lang="en-US" dirty="0">
                <a:latin typeface="HelveticaNeue-Light"/>
              </a:rPr>
              <a:t> telangiectasia</a:t>
            </a:r>
          </a:p>
          <a:p>
            <a:pPr algn="l"/>
            <a:r>
              <a:rPr lang="en-US" dirty="0">
                <a:latin typeface="HelveticaNeue-Light"/>
              </a:rPr>
              <a:t>• acquired, as in a </a:t>
            </a:r>
            <a:r>
              <a:rPr lang="en-US" dirty="0" err="1">
                <a:latin typeface="HelveticaNeue-Light"/>
              </a:rPr>
              <a:t>vasculitis</a:t>
            </a:r>
            <a:r>
              <a:rPr lang="en-US" dirty="0">
                <a:latin typeface="HelveticaNeue-Light"/>
              </a:rPr>
              <a:t> </a:t>
            </a:r>
            <a:r>
              <a:rPr lang="en-US" dirty="0" smtClean="0">
                <a:latin typeface="HelveticaNeue-Light"/>
              </a:rPr>
              <a:t>or </a:t>
            </a:r>
            <a:r>
              <a:rPr lang="en-US" dirty="0">
                <a:latin typeface="HelveticaNeue-Light"/>
              </a:rPr>
              <a:t>scurvy.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32626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HelveticaNeue-BoldCond"/>
              </a:rPr>
              <a:t>Platelet function disorders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dirty="0">
                <a:latin typeface="HelveticaNeue-Light"/>
              </a:rPr>
              <a:t>The most common acquired disorders are </a:t>
            </a:r>
            <a:r>
              <a:rPr lang="en-US" dirty="0" smtClean="0">
                <a:latin typeface="HelveticaNeue-Light"/>
              </a:rPr>
              <a:t>iatrogenic, resulting </a:t>
            </a:r>
            <a:r>
              <a:rPr lang="en-US" dirty="0">
                <a:latin typeface="HelveticaNeue-Light"/>
              </a:rPr>
              <a:t>from the use of aspirin, </a:t>
            </a:r>
            <a:r>
              <a:rPr lang="en-US" dirty="0" err="1">
                <a:latin typeface="HelveticaNeue-Light"/>
              </a:rPr>
              <a:t>clopidogrel</a:t>
            </a:r>
            <a:r>
              <a:rPr lang="en-US" dirty="0">
                <a:latin typeface="HelveticaNeue-Light"/>
              </a:rPr>
              <a:t>, </a:t>
            </a:r>
            <a:r>
              <a:rPr lang="en-US" dirty="0" err="1" smtClean="0">
                <a:latin typeface="HelveticaNeue-Light"/>
              </a:rPr>
              <a:t>ticagrelor</a:t>
            </a:r>
            <a:r>
              <a:rPr lang="en-US" dirty="0" smtClean="0">
                <a:latin typeface="HelveticaNeue-Light"/>
              </a:rPr>
              <a:t>, </a:t>
            </a:r>
            <a:r>
              <a:rPr lang="en-US" dirty="0" err="1" smtClean="0">
                <a:latin typeface="HelveticaNeue-Light"/>
              </a:rPr>
              <a:t>dipyridamole</a:t>
            </a:r>
            <a:r>
              <a:rPr lang="en-US" dirty="0" smtClean="0">
                <a:latin typeface="HelveticaNeue-Light"/>
              </a:rPr>
              <a:t> </a:t>
            </a:r>
            <a:r>
              <a:rPr lang="en-US" dirty="0">
                <a:latin typeface="HelveticaNeue-Light"/>
              </a:rPr>
              <a:t>and the glycoprotein </a:t>
            </a:r>
            <a:r>
              <a:rPr lang="en-US" dirty="0" err="1">
                <a:latin typeface="HelveticaNeue-Light"/>
              </a:rPr>
              <a:t>IIb</a:t>
            </a:r>
            <a:r>
              <a:rPr lang="en-US" dirty="0">
                <a:latin typeface="HelveticaNeue-Light"/>
              </a:rPr>
              <a:t>/</a:t>
            </a:r>
            <a:r>
              <a:rPr lang="en-US" dirty="0" err="1">
                <a:latin typeface="HelveticaNeue-Light"/>
              </a:rPr>
              <a:t>IIIa</a:t>
            </a:r>
            <a:r>
              <a:rPr lang="en-US" dirty="0">
                <a:latin typeface="HelveticaNeue-Light"/>
              </a:rPr>
              <a:t> inhibitors to </a:t>
            </a:r>
            <a:r>
              <a:rPr lang="en-US" dirty="0" smtClean="0">
                <a:latin typeface="HelveticaNeue-Light"/>
              </a:rPr>
              <a:t>prevent arterial </a:t>
            </a:r>
            <a:r>
              <a:rPr lang="en-US" dirty="0">
                <a:latin typeface="HelveticaNeue-Light"/>
              </a:rPr>
              <a:t>thrombosis </a:t>
            </a:r>
            <a:r>
              <a:rPr lang="en-US" dirty="0" smtClean="0">
                <a:latin typeface="HelveticaNeue-Light"/>
              </a:rPr>
              <a:t>.</a:t>
            </a:r>
          </a:p>
          <a:p>
            <a:pPr algn="l"/>
            <a:endParaRPr lang="en-US" dirty="0">
              <a:latin typeface="HelveticaNeue-Light"/>
            </a:endParaRPr>
          </a:p>
          <a:p>
            <a:pPr algn="l"/>
            <a:r>
              <a:rPr lang="en-US" dirty="0" smtClean="0">
                <a:latin typeface="HelveticaNeue-Light"/>
              </a:rPr>
              <a:t>Inherited platelet function </a:t>
            </a:r>
            <a:r>
              <a:rPr lang="en-US" dirty="0">
                <a:latin typeface="HelveticaNeue-Light"/>
              </a:rPr>
              <a:t>abnormalities are relatively rare. </a:t>
            </a:r>
            <a:endParaRPr lang="en-US" dirty="0" smtClean="0">
              <a:latin typeface="HelveticaNeue-Light"/>
            </a:endParaRPr>
          </a:p>
          <a:p>
            <a:pPr algn="l"/>
            <a:endParaRPr lang="en-US" dirty="0" smtClean="0">
              <a:latin typeface="HelveticaNeue-Light"/>
            </a:endParaRPr>
          </a:p>
          <a:p>
            <a:pPr algn="l"/>
            <a:r>
              <a:rPr lang="en-US" dirty="0" smtClean="0">
                <a:latin typeface="HelveticaNeue-Light"/>
              </a:rPr>
              <a:t>Congenital abnormalities may </a:t>
            </a:r>
            <a:r>
              <a:rPr lang="en-US" dirty="0">
                <a:latin typeface="HelveticaNeue-Light"/>
              </a:rPr>
              <a:t>be due to deficiency of the membrane glycoproteins,</a:t>
            </a:r>
          </a:p>
          <a:p>
            <a:pPr algn="l"/>
            <a:r>
              <a:rPr lang="en-US" dirty="0">
                <a:latin typeface="HelveticaNeue-Light"/>
              </a:rPr>
              <a:t>e.g. </a:t>
            </a:r>
            <a:r>
              <a:rPr lang="en-US" dirty="0" err="1">
                <a:solidFill>
                  <a:srgbClr val="FF0000"/>
                </a:solidFill>
                <a:latin typeface="HelveticaNeue-Light"/>
              </a:rPr>
              <a:t>Glanzmann’s</a:t>
            </a:r>
            <a:r>
              <a:rPr lang="en-US" dirty="0">
                <a:solidFill>
                  <a:srgbClr val="FF0000"/>
                </a:solidFill>
                <a:latin typeface="HelveticaNeue-Ligh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HelveticaNeue-Light"/>
              </a:rPr>
              <a:t>thrombasthenia</a:t>
            </a:r>
            <a:r>
              <a:rPr lang="en-US" dirty="0">
                <a:solidFill>
                  <a:srgbClr val="FF0000"/>
                </a:solidFill>
                <a:latin typeface="HelveticaNeue-Light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HelveticaNeue-Light"/>
              </a:rPr>
              <a:t>IIb</a:t>
            </a:r>
            <a:r>
              <a:rPr lang="en-US" dirty="0">
                <a:solidFill>
                  <a:srgbClr val="FF0000"/>
                </a:solidFill>
                <a:latin typeface="HelveticaNeue-Light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HelveticaNeue-Light"/>
              </a:rPr>
              <a:t>IIIa</a:t>
            </a:r>
            <a:r>
              <a:rPr lang="en-US" dirty="0">
                <a:solidFill>
                  <a:srgbClr val="FF0000"/>
                </a:solidFill>
                <a:latin typeface="HelveticaNeue-Light"/>
              </a:rPr>
              <a:t>) or </a:t>
            </a:r>
            <a:r>
              <a:rPr lang="en-US" dirty="0" smtClean="0">
                <a:solidFill>
                  <a:srgbClr val="FF0000"/>
                </a:solidFill>
                <a:latin typeface="HelveticaNeue-Light"/>
              </a:rPr>
              <a:t>Bernard </a:t>
            </a:r>
            <a:r>
              <a:rPr lang="en-US" dirty="0" err="1" smtClean="0">
                <a:solidFill>
                  <a:srgbClr val="FF0000"/>
                </a:solidFill>
                <a:latin typeface="HelveticaNeue-Light"/>
              </a:rPr>
              <a:t>Soulier</a:t>
            </a:r>
            <a:r>
              <a:rPr lang="en-US" dirty="0" smtClean="0">
                <a:solidFill>
                  <a:srgbClr val="FF0000"/>
                </a:solidFill>
                <a:latin typeface="HelveticaNeue-Light"/>
              </a:rPr>
              <a:t> syndrome </a:t>
            </a:r>
            <a:r>
              <a:rPr lang="en-US" dirty="0">
                <a:solidFill>
                  <a:srgbClr val="FF0000"/>
                </a:solidFill>
                <a:latin typeface="HelveticaNeue-Light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HelveticaNeue-Light"/>
              </a:rPr>
              <a:t>Ib</a:t>
            </a:r>
            <a:r>
              <a:rPr lang="en-US" dirty="0" smtClean="0">
                <a:solidFill>
                  <a:srgbClr val="FF0000"/>
                </a:solidFill>
                <a:latin typeface="HelveticaNeue-Light"/>
              </a:rPr>
              <a:t>).</a:t>
            </a:r>
            <a:endParaRPr lang="ar-IQ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3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err="1">
                <a:solidFill>
                  <a:srgbClr val="FF0000"/>
                </a:solidFill>
                <a:latin typeface="HelveticaNeue-BoldCond"/>
              </a:rPr>
              <a:t>Haemophilia</a:t>
            </a:r>
            <a:r>
              <a:rPr lang="en-US" b="1" i="1" u="sng" dirty="0">
                <a:solidFill>
                  <a:srgbClr val="FF0000"/>
                </a:solidFill>
                <a:latin typeface="HelveticaNeue-BoldCond"/>
              </a:rPr>
              <a:t> A</a:t>
            </a:r>
            <a:br>
              <a:rPr lang="en-US" b="1" i="1" u="sng" dirty="0">
                <a:solidFill>
                  <a:srgbClr val="FF0000"/>
                </a:solidFill>
                <a:latin typeface="HelveticaNeue-BoldCond"/>
              </a:rPr>
            </a:br>
            <a:endParaRPr lang="ar-IQ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HelveticaNeue-Light"/>
              </a:rPr>
              <a:t>Factor </a:t>
            </a:r>
            <a:r>
              <a:rPr lang="en-US" dirty="0">
                <a:solidFill>
                  <a:srgbClr val="FF0000"/>
                </a:solidFill>
                <a:latin typeface="HelveticaNeue-Light"/>
              </a:rPr>
              <a:t>VIII </a:t>
            </a:r>
            <a:r>
              <a:rPr lang="en-US" dirty="0">
                <a:latin typeface="HelveticaNeue-Light"/>
              </a:rPr>
              <a:t>deficiency resulting in </a:t>
            </a:r>
            <a:r>
              <a:rPr lang="en-US" dirty="0" err="1">
                <a:latin typeface="HelveticaNeue-Light"/>
              </a:rPr>
              <a:t>haemophilia</a:t>
            </a:r>
            <a:r>
              <a:rPr lang="en-US" dirty="0">
                <a:latin typeface="HelveticaNeue-Light"/>
              </a:rPr>
              <a:t> A affects 1/10 </a:t>
            </a:r>
            <a:r>
              <a:rPr lang="en-US" dirty="0" smtClean="0">
                <a:latin typeface="HelveticaNeue-Light"/>
              </a:rPr>
              <a:t>000 individuals.</a:t>
            </a:r>
          </a:p>
          <a:p>
            <a:pPr algn="l"/>
            <a:r>
              <a:rPr lang="en-US" dirty="0" smtClean="0">
                <a:latin typeface="HelveticaNeue-Light"/>
              </a:rPr>
              <a:t> </a:t>
            </a:r>
            <a:r>
              <a:rPr lang="en-US" dirty="0">
                <a:latin typeface="HelveticaNeue-Light"/>
              </a:rPr>
              <a:t>It is the most common congenital coagulation factor</a:t>
            </a:r>
          </a:p>
          <a:p>
            <a:pPr algn="l"/>
            <a:r>
              <a:rPr lang="en-US" dirty="0">
                <a:latin typeface="HelveticaNeue-Light"/>
              </a:rPr>
              <a:t>deficiency. </a:t>
            </a:r>
            <a:endParaRPr lang="en-US" dirty="0" smtClean="0">
              <a:latin typeface="HelveticaNeue-Light"/>
            </a:endParaRPr>
          </a:p>
          <a:p>
            <a:pPr algn="l"/>
            <a:r>
              <a:rPr lang="en-US" dirty="0" smtClean="0">
                <a:latin typeface="HelveticaNeue-Light"/>
              </a:rPr>
              <a:t>Factor </a:t>
            </a:r>
            <a:r>
              <a:rPr lang="en-US" dirty="0">
                <a:latin typeface="HelveticaNeue-Light"/>
              </a:rPr>
              <a:t>VIII is primarily </a:t>
            </a:r>
            <a:r>
              <a:rPr lang="en-US" dirty="0" err="1">
                <a:latin typeface="HelveticaNeue-Light"/>
              </a:rPr>
              <a:t>synthesised</a:t>
            </a:r>
            <a:r>
              <a:rPr lang="en-US" dirty="0">
                <a:latin typeface="HelveticaNeue-Light"/>
              </a:rPr>
              <a:t> by the liver and</a:t>
            </a:r>
          </a:p>
          <a:p>
            <a:pPr algn="l"/>
            <a:r>
              <a:rPr lang="en-US" dirty="0">
                <a:latin typeface="HelveticaNeue-Light"/>
              </a:rPr>
              <a:t>endothelial cells and has a half-life of about 12 hours</a:t>
            </a:r>
            <a:r>
              <a:rPr lang="en-US" dirty="0" smtClean="0">
                <a:latin typeface="HelveticaNeue-Light"/>
              </a:rPr>
              <a:t>.</a:t>
            </a:r>
          </a:p>
          <a:p>
            <a:pPr algn="l"/>
            <a:r>
              <a:rPr lang="en-US" dirty="0" smtClean="0">
                <a:latin typeface="HelveticaNeue-Light"/>
              </a:rPr>
              <a:t>It is protected </a:t>
            </a:r>
            <a:r>
              <a:rPr lang="en-US" dirty="0">
                <a:latin typeface="HelveticaNeue-Light"/>
              </a:rPr>
              <a:t>from proteolysis in the circulation by binding to </a:t>
            </a:r>
            <a:r>
              <a:rPr lang="en-US" dirty="0" smtClean="0">
                <a:latin typeface="HelveticaNeue-Light"/>
              </a:rPr>
              <a:t>von </a:t>
            </a:r>
            <a:r>
              <a:rPr lang="en-US" dirty="0" err="1" smtClean="0">
                <a:latin typeface="HelveticaNeue-Light"/>
              </a:rPr>
              <a:t>Willebrand</a:t>
            </a:r>
            <a:r>
              <a:rPr lang="en-US" dirty="0" smtClean="0">
                <a:latin typeface="HelveticaNeue-Light"/>
              </a:rPr>
              <a:t> </a:t>
            </a:r>
            <a:r>
              <a:rPr lang="en-US" dirty="0">
                <a:latin typeface="HelveticaNeue-Light"/>
              </a:rPr>
              <a:t>factor (</a:t>
            </a:r>
            <a:r>
              <a:rPr lang="en-US" dirty="0" err="1" smtClean="0">
                <a:latin typeface="HelveticaNeue-Light"/>
              </a:rPr>
              <a:t>vWF</a:t>
            </a:r>
            <a:r>
              <a:rPr lang="en-US" dirty="0" smtClean="0">
                <a:latin typeface="HelveticaNeue-Light"/>
              </a:rPr>
              <a:t>).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06343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latin typeface="HelveticaNeue-BoldCondObl"/>
              </a:rPr>
              <a:t>Genetics</a:t>
            </a:r>
            <a:br>
              <a:rPr lang="en-US" b="1" i="1" dirty="0">
                <a:latin typeface="HelveticaNeue-BoldCondObl"/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Neue-Light"/>
              </a:rPr>
              <a:t>The </a:t>
            </a:r>
            <a:r>
              <a:rPr lang="en-US" dirty="0">
                <a:latin typeface="HelveticaNeue-Light"/>
              </a:rPr>
              <a:t>factor VIII gene is located on the X </a:t>
            </a:r>
            <a:r>
              <a:rPr lang="en-US" dirty="0" smtClean="0">
                <a:latin typeface="HelveticaNeue-Light"/>
              </a:rPr>
              <a:t>chromosome…….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33626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37" y="332656"/>
            <a:ext cx="8608612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536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Treatment</a:t>
            </a:r>
            <a:r>
              <a:rPr lang="en-US" dirty="0" smtClean="0"/>
              <a:t> :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Mild …..</a:t>
            </a:r>
            <a:r>
              <a:rPr lang="en-US" dirty="0" err="1" smtClean="0"/>
              <a:t>desmopressin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Severe ……VIII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13383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Hemophilia B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Less common .</a:t>
            </a:r>
          </a:p>
          <a:p>
            <a:pPr algn="l"/>
            <a:r>
              <a:rPr lang="en-US" dirty="0" smtClean="0"/>
              <a:t>Factor IX</a:t>
            </a:r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51608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HelveticaNeue-BoldCond"/>
              </a:rPr>
              <a:t>Von </a:t>
            </a:r>
            <a:r>
              <a:rPr lang="en-US" b="1" i="1" dirty="0" err="1">
                <a:solidFill>
                  <a:srgbClr val="FF0000"/>
                </a:solidFill>
                <a:latin typeface="HelveticaNeue-BoldCond"/>
              </a:rPr>
              <a:t>Willebrand</a:t>
            </a:r>
            <a:r>
              <a:rPr lang="en-US" b="1" i="1" dirty="0">
                <a:solidFill>
                  <a:srgbClr val="FF0000"/>
                </a:solidFill>
                <a:latin typeface="HelveticaNeue-BoldCond"/>
              </a:rPr>
              <a:t> disease</a:t>
            </a:r>
            <a:br>
              <a:rPr lang="en-US" b="1" i="1" dirty="0">
                <a:solidFill>
                  <a:srgbClr val="FF0000"/>
                </a:solidFill>
                <a:latin typeface="HelveticaNeue-BoldCond"/>
              </a:rPr>
            </a:br>
            <a:endParaRPr lang="ar-IQ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Neue-Light"/>
              </a:rPr>
              <a:t>Von </a:t>
            </a:r>
            <a:r>
              <a:rPr lang="en-US" dirty="0" err="1">
                <a:latin typeface="HelveticaNeue-Light"/>
              </a:rPr>
              <a:t>Willebrand</a:t>
            </a:r>
            <a:r>
              <a:rPr lang="en-US" dirty="0">
                <a:latin typeface="HelveticaNeue-Light"/>
              </a:rPr>
              <a:t> disease is a </a:t>
            </a:r>
            <a:r>
              <a:rPr lang="en-US" dirty="0">
                <a:solidFill>
                  <a:srgbClr val="FF0000"/>
                </a:solidFill>
                <a:latin typeface="HelveticaNeue-Light"/>
              </a:rPr>
              <a:t>common</a:t>
            </a:r>
            <a:r>
              <a:rPr lang="en-US" dirty="0">
                <a:latin typeface="HelveticaNeue-Light"/>
              </a:rPr>
              <a:t> but usually mild </a:t>
            </a:r>
            <a:r>
              <a:rPr lang="en-US" dirty="0" smtClean="0">
                <a:latin typeface="HelveticaNeue-Light"/>
              </a:rPr>
              <a:t>bleeding disorder </a:t>
            </a:r>
            <a:r>
              <a:rPr lang="en-US" dirty="0">
                <a:latin typeface="HelveticaNeue-Light"/>
              </a:rPr>
              <a:t>caused by a quantitative (types 1 and 3) or </a:t>
            </a:r>
            <a:endParaRPr lang="en-US" dirty="0" smtClean="0">
              <a:latin typeface="HelveticaNeue-Light"/>
            </a:endParaRPr>
          </a:p>
          <a:p>
            <a:pPr algn="l"/>
            <a:r>
              <a:rPr lang="en-US" dirty="0" smtClean="0">
                <a:latin typeface="HelveticaNeue-Light"/>
              </a:rPr>
              <a:t>Qualitative (type </a:t>
            </a:r>
            <a:r>
              <a:rPr lang="en-US" dirty="0">
                <a:latin typeface="HelveticaNeue-Light"/>
              </a:rPr>
              <a:t>2) deficiency of von </a:t>
            </a:r>
            <a:r>
              <a:rPr lang="en-US" dirty="0" err="1">
                <a:latin typeface="HelveticaNeue-Light"/>
              </a:rPr>
              <a:t>Willebrand</a:t>
            </a:r>
            <a:r>
              <a:rPr lang="en-US" dirty="0">
                <a:latin typeface="HelveticaNeue-Light"/>
              </a:rPr>
              <a:t> factor (</a:t>
            </a:r>
            <a:r>
              <a:rPr lang="en-US" dirty="0" err="1">
                <a:latin typeface="HelveticaNeue-Light"/>
              </a:rPr>
              <a:t>vWF</a:t>
            </a:r>
            <a:r>
              <a:rPr lang="en-US" dirty="0">
                <a:latin typeface="HelveticaNeue-Light"/>
              </a:rPr>
              <a:t>).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10241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Functions of  VWF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1-attachment  with platelets .</a:t>
            </a:r>
          </a:p>
          <a:p>
            <a:pPr algn="l"/>
            <a:r>
              <a:rPr lang="en-US" dirty="0" smtClean="0"/>
              <a:t>2- attachments  with </a:t>
            </a:r>
            <a:r>
              <a:rPr lang="en-US" dirty="0" err="1" smtClean="0"/>
              <a:t>subendothelial</a:t>
            </a:r>
            <a:r>
              <a:rPr lang="en-US" dirty="0" smtClean="0"/>
              <a:t> collagen .</a:t>
            </a:r>
          </a:p>
          <a:p>
            <a:pPr algn="l"/>
            <a:r>
              <a:rPr lang="en-US" dirty="0" smtClean="0"/>
              <a:t>3-carrier of factor </a:t>
            </a:r>
            <a:r>
              <a:rPr lang="en-US" dirty="0" smtClean="0">
                <a:solidFill>
                  <a:srgbClr val="FF0000"/>
                </a:solidFill>
              </a:rPr>
              <a:t>IIIV</a:t>
            </a:r>
            <a:endParaRPr lang="ar-IQ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9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610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3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 :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Depending on the type .</a:t>
            </a:r>
          </a:p>
          <a:p>
            <a:pPr algn="l"/>
            <a:r>
              <a:rPr lang="en-US" dirty="0" smtClean="0"/>
              <a:t>Mild in type 1</a:t>
            </a:r>
          </a:p>
          <a:p>
            <a:pPr algn="l"/>
            <a:r>
              <a:rPr lang="en-US" dirty="0" smtClean="0"/>
              <a:t>Severe in type 3 .</a:t>
            </a:r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56990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: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Mild …type 1 treated by local pressure or </a:t>
            </a:r>
            <a:r>
              <a:rPr lang="en-US" dirty="0" err="1" smtClean="0"/>
              <a:t>desmopressin</a:t>
            </a:r>
            <a:r>
              <a:rPr lang="en-US" dirty="0" smtClean="0"/>
              <a:t> 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Severe type 3 treated with VWF </a:t>
            </a:r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597779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5400" b="1" i="1" dirty="0" smtClean="0">
                <a:solidFill>
                  <a:srgbClr val="FF0000"/>
                </a:solidFill>
              </a:rPr>
              <a:t>Thanks </a:t>
            </a:r>
            <a:endParaRPr lang="ar-IQ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3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Neue-BoldCond"/>
              </a:rPr>
              <a:t>Platelets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en-US" dirty="0" smtClean="0">
                <a:latin typeface="HelveticaNeue-Light"/>
              </a:rPr>
              <a:t>Platelets </a:t>
            </a:r>
            <a:r>
              <a:rPr lang="en-US" dirty="0">
                <a:latin typeface="HelveticaNeue-Light"/>
              </a:rPr>
              <a:t>are formed in the bone marrow from megakaryocytes.</a:t>
            </a:r>
          </a:p>
          <a:p>
            <a:pPr algn="l"/>
            <a:r>
              <a:rPr lang="en-US" dirty="0">
                <a:latin typeface="HelveticaNeue-Light"/>
              </a:rPr>
              <a:t>Megakaryocytic progenitor cells (CFU</a:t>
            </a:r>
            <a:r>
              <a:rPr lang="en-US" dirty="0" smtClean="0">
                <a:latin typeface="HelveticaNeue-Light"/>
              </a:rPr>
              <a:t>–</a:t>
            </a:r>
            <a:r>
              <a:rPr lang="ar-IQ" dirty="0" smtClean="0">
                <a:latin typeface="HelveticaNeue-Light"/>
              </a:rPr>
              <a:t> </a:t>
            </a:r>
          </a:p>
          <a:p>
            <a:pPr algn="l"/>
            <a:r>
              <a:rPr lang="en-US" dirty="0" smtClean="0">
                <a:latin typeface="HelveticaNeue-Light"/>
              </a:rPr>
              <a:t>Meg</a:t>
            </a:r>
            <a:r>
              <a:rPr lang="en-US" dirty="0">
                <a:latin typeface="HelveticaNeue-Light"/>
              </a:rPr>
              <a:t>) divide to </a:t>
            </a:r>
            <a:r>
              <a:rPr lang="en-US" dirty="0" smtClean="0">
                <a:latin typeface="HelveticaNeue-Light"/>
              </a:rPr>
              <a:t>form </a:t>
            </a:r>
            <a:r>
              <a:rPr lang="en-US" dirty="0" err="1" smtClean="0">
                <a:latin typeface="HelveticaNeue-Light"/>
              </a:rPr>
              <a:t>megakaryoblasts</a:t>
            </a:r>
            <a:endParaRPr lang="en-US" dirty="0" smtClean="0">
              <a:latin typeface="HelveticaNeue-Light"/>
            </a:endParaRPr>
          </a:p>
          <a:p>
            <a:pPr algn="l"/>
            <a:endParaRPr lang="en-US" dirty="0">
              <a:latin typeface="HelveticaNeue-Light"/>
            </a:endParaRPr>
          </a:p>
          <a:p>
            <a:pPr algn="l"/>
            <a:r>
              <a:rPr lang="en-US" dirty="0" smtClean="0">
                <a:latin typeface="HelveticaNeue-Light"/>
              </a:rPr>
              <a:t>-circulate </a:t>
            </a:r>
            <a:r>
              <a:rPr lang="en-US" dirty="0">
                <a:latin typeface="HelveticaNeue-Light"/>
              </a:rPr>
              <a:t>for 8–10 days before they are destroyed in the </a:t>
            </a:r>
            <a:r>
              <a:rPr lang="en-US" dirty="0" err="1">
                <a:latin typeface="HelveticaNeue-Light"/>
              </a:rPr>
              <a:t>reticuloendothelial</a:t>
            </a:r>
            <a:endParaRPr lang="en-US" dirty="0">
              <a:latin typeface="HelveticaNeue-Light"/>
            </a:endParaRPr>
          </a:p>
          <a:p>
            <a:pPr algn="l"/>
            <a:r>
              <a:rPr lang="en-US" dirty="0">
                <a:latin typeface="HelveticaNeue-Light"/>
              </a:rPr>
              <a:t>system. </a:t>
            </a:r>
            <a:endParaRPr lang="en-US" dirty="0" smtClean="0">
              <a:latin typeface="HelveticaNeue-Light"/>
            </a:endParaRPr>
          </a:p>
          <a:p>
            <a:pPr algn="l"/>
            <a:r>
              <a:rPr lang="en-US" dirty="0" smtClean="0">
                <a:latin typeface="HelveticaNeue-Light"/>
              </a:rPr>
              <a:t>Some </a:t>
            </a:r>
            <a:r>
              <a:rPr lang="en-US" dirty="0">
                <a:latin typeface="HelveticaNeue-Light"/>
              </a:rPr>
              <a:t>30% of peripheral platelets are normally</a:t>
            </a:r>
          </a:p>
          <a:p>
            <a:pPr algn="l"/>
            <a:r>
              <a:rPr lang="en-US" dirty="0">
                <a:latin typeface="HelveticaNeue-Light"/>
              </a:rPr>
              <a:t>pooled in the spleen and do not circulate.</a:t>
            </a:r>
            <a:endParaRPr lang="en-US" dirty="0" smtClean="0">
              <a:latin typeface="HelveticaNeue-Light"/>
            </a:endParaRPr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461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064895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4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482453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7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12" y="548680"/>
            <a:ext cx="849200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3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So there a balance between the </a:t>
            </a:r>
            <a:r>
              <a:rPr lang="en-US" dirty="0" err="1" smtClean="0"/>
              <a:t>coagulative</a:t>
            </a:r>
            <a:r>
              <a:rPr lang="en-US" dirty="0" smtClean="0"/>
              <a:t> and the </a:t>
            </a:r>
            <a:r>
              <a:rPr lang="en-US" dirty="0" err="1" smtClean="0"/>
              <a:t>anticoagulative</a:t>
            </a:r>
            <a:r>
              <a:rPr lang="en-US" dirty="0" smtClean="0"/>
              <a:t> activity in side the body 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422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680</Words>
  <Application>Microsoft Office PowerPoint</Application>
  <PresentationFormat>On-screen Show (4:3)</PresentationFormat>
  <Paragraphs>140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Blood contents : </vt:lpstr>
      <vt:lpstr>PowerPoint Presentation</vt:lpstr>
      <vt:lpstr>PowerPoint Presentation</vt:lpstr>
      <vt:lpstr>Platelets</vt:lpstr>
      <vt:lpstr>PowerPoint Presentation</vt:lpstr>
      <vt:lpstr>PowerPoint Presentation</vt:lpstr>
      <vt:lpstr>PowerPoint Presentation</vt:lpstr>
      <vt:lpstr>PowerPoint Presentation</vt:lpstr>
      <vt:lpstr>Haemostasis</vt:lpstr>
      <vt:lpstr>PowerPoint Presentation</vt:lpstr>
      <vt:lpstr>Possible diseases:  </vt:lpstr>
      <vt:lpstr>PowerPoint Presentation</vt:lpstr>
      <vt:lpstr>PowerPoint Presentation</vt:lpstr>
      <vt:lpstr>PowerPoint Presentation</vt:lpstr>
      <vt:lpstr>ITP </vt:lpstr>
      <vt:lpstr>Pathogenesis </vt:lpstr>
      <vt:lpstr>Clinical and natural history : </vt:lpstr>
      <vt:lpstr>PowerPoint Presentation</vt:lpstr>
      <vt:lpstr>PowerPoint Presentation</vt:lpstr>
      <vt:lpstr>DDX:</vt:lpstr>
      <vt:lpstr>Work up : </vt:lpstr>
      <vt:lpstr>Treatment :  </vt:lpstr>
      <vt:lpstr>PowerPoint Presentation</vt:lpstr>
      <vt:lpstr>Summary : </vt:lpstr>
      <vt:lpstr>Summary </vt:lpstr>
      <vt:lpstr>PowerPoint Presentation</vt:lpstr>
      <vt:lpstr>PowerPoint Presentation</vt:lpstr>
      <vt:lpstr>PowerPoint Presentation</vt:lpstr>
      <vt:lpstr>PowerPoint Presentation</vt:lpstr>
      <vt:lpstr>Vessel wall abnormalities </vt:lpstr>
      <vt:lpstr>Platelet function disorders</vt:lpstr>
      <vt:lpstr>Haemophilia A </vt:lpstr>
      <vt:lpstr>Genetics </vt:lpstr>
      <vt:lpstr>PowerPoint Presentation</vt:lpstr>
      <vt:lpstr>Treatment : </vt:lpstr>
      <vt:lpstr>Hemophilia B</vt:lpstr>
      <vt:lpstr>Von Willebrand disease </vt:lpstr>
      <vt:lpstr>Functions of  VWF</vt:lpstr>
      <vt:lpstr>Clinical features : </vt:lpstr>
      <vt:lpstr>Treatment : 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63</cp:revision>
  <dcterms:created xsi:type="dcterms:W3CDTF">2019-09-09T19:50:36Z</dcterms:created>
  <dcterms:modified xsi:type="dcterms:W3CDTF">2021-01-15T21:01:09Z</dcterms:modified>
</cp:coreProperties>
</file>